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 trikotni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o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o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o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en ko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559F3A-CE38-477A-89D0-5B67CBD7B5CF}" type="datetimeFigureOut">
              <a:rPr lang="sl-SI" smtClean="0"/>
              <a:t>17.3.2020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14F620-A26B-4AD2-92BE-DFBE8C69453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59F3A-CE38-477A-89D0-5B67CBD7B5CF}" type="datetimeFigureOut">
              <a:rPr lang="sl-SI" smtClean="0"/>
              <a:t>17.3.2020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F620-A26B-4AD2-92BE-DFBE8C69453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59F3A-CE38-477A-89D0-5B67CBD7B5CF}" type="datetimeFigureOut">
              <a:rPr lang="sl-SI" smtClean="0"/>
              <a:t>17.3.2020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F620-A26B-4AD2-92BE-DFBE8C69453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59F3A-CE38-477A-89D0-5B67CBD7B5CF}" type="datetimeFigureOut">
              <a:rPr lang="sl-SI" smtClean="0"/>
              <a:t>17.3.2020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F620-A26B-4AD2-92BE-DFBE8C69453C}" type="slidenum">
              <a:rPr lang="sl-SI" smtClean="0"/>
              <a:t>‹#›</a:t>
            </a:fld>
            <a:endParaRPr lang="sl-SI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59F3A-CE38-477A-89D0-5B67CBD7B5CF}" type="datetimeFigureOut">
              <a:rPr lang="sl-SI" smtClean="0"/>
              <a:t>17.3.2020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F620-A26B-4AD2-92BE-DFBE8C69453C}" type="slidenum">
              <a:rPr lang="sl-SI" smtClean="0"/>
              <a:t>‹#›</a:t>
            </a:fld>
            <a:endParaRPr lang="sl-SI"/>
          </a:p>
        </p:txBody>
      </p:sp>
      <p:sp>
        <p:nvSpPr>
          <p:cNvPr id="7" name="Škarnic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karnic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59F3A-CE38-477A-89D0-5B67CBD7B5CF}" type="datetimeFigureOut">
              <a:rPr lang="sl-SI" smtClean="0"/>
              <a:t>17.3.2020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F620-A26B-4AD2-92BE-DFBE8C69453C}" type="slidenum">
              <a:rPr lang="sl-SI" smtClean="0"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59F3A-CE38-477A-89D0-5B67CBD7B5CF}" type="datetimeFigureOut">
              <a:rPr lang="sl-SI" smtClean="0"/>
              <a:t>17.3.2020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F620-A26B-4AD2-92BE-DFBE8C69453C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59F3A-CE38-477A-89D0-5B67CBD7B5CF}" type="datetimeFigureOut">
              <a:rPr lang="sl-SI" smtClean="0"/>
              <a:t>17.3.2020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F620-A26B-4AD2-92BE-DFBE8C69453C}" type="slidenum">
              <a:rPr lang="sl-SI" smtClean="0"/>
              <a:t>‹#›</a:t>
            </a:fld>
            <a:endParaRPr lang="sl-SI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59F3A-CE38-477A-89D0-5B67CBD7B5CF}" type="datetimeFigureOut">
              <a:rPr lang="sl-SI" smtClean="0"/>
              <a:t>17.3.2020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F620-A26B-4AD2-92BE-DFBE8C69453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559F3A-CE38-477A-89D0-5B67CBD7B5CF}" type="datetimeFigureOut">
              <a:rPr lang="sl-SI" smtClean="0"/>
              <a:t>17.3.2020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F620-A26B-4AD2-92BE-DFBE8C69453C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559F3A-CE38-477A-89D0-5B67CBD7B5CF}" type="datetimeFigureOut">
              <a:rPr lang="sl-SI" smtClean="0"/>
              <a:t>17.3.2020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14F620-A26B-4AD2-92BE-DFBE8C69453C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o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otni trikotni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en ko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karnic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karnic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o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o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otni trikotni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en ko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559F3A-CE38-477A-89D0-5B67CBD7B5CF}" type="datetimeFigureOut">
              <a:rPr lang="sl-SI" smtClean="0"/>
              <a:t>17.3.2020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14F620-A26B-4AD2-92BE-DFBE8C69453C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PERFEKT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err="1" smtClean="0"/>
              <a:t>Vergangenheit</a:t>
            </a:r>
            <a:r>
              <a:rPr lang="sl-SI" dirty="0"/>
              <a:t>-</a:t>
            </a:r>
            <a:r>
              <a:rPr lang="sl-SI" dirty="0" smtClean="0"/>
              <a:t>preteklost</a:t>
            </a:r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dirty="0" smtClean="0"/>
              <a:t>PRIMER: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 smtClean="0"/>
              <a:t>Peter </a:t>
            </a:r>
            <a:r>
              <a:rPr lang="sl-SI" dirty="0" err="1" smtClean="0">
                <a:solidFill>
                  <a:srgbClr val="FF0000"/>
                </a:solidFill>
              </a:rPr>
              <a:t>hat</a:t>
            </a:r>
            <a:r>
              <a:rPr lang="sl-SI" dirty="0" smtClean="0"/>
              <a:t> </a:t>
            </a:r>
            <a:r>
              <a:rPr lang="sl-SI" dirty="0" err="1" smtClean="0"/>
              <a:t>gestern</a:t>
            </a:r>
            <a:r>
              <a:rPr lang="sl-SI" dirty="0" smtClean="0"/>
              <a:t> </a:t>
            </a:r>
            <a:r>
              <a:rPr lang="sl-SI" dirty="0" err="1" smtClean="0"/>
              <a:t>ein</a:t>
            </a:r>
            <a:r>
              <a:rPr lang="sl-SI" dirty="0" smtClean="0"/>
              <a:t> </a:t>
            </a:r>
            <a:r>
              <a:rPr lang="sl-SI" dirty="0" err="1" smtClean="0"/>
              <a:t>neues</a:t>
            </a:r>
            <a:r>
              <a:rPr lang="sl-SI" dirty="0" smtClean="0"/>
              <a:t> </a:t>
            </a:r>
            <a:r>
              <a:rPr lang="sl-SI" dirty="0" err="1" smtClean="0"/>
              <a:t>Auto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0070C0"/>
                </a:solidFill>
              </a:rPr>
              <a:t>gekauft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 err="1" smtClean="0"/>
              <a:t>Wir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FF0000"/>
                </a:solidFill>
              </a:rPr>
              <a:t>sind</a:t>
            </a:r>
            <a:r>
              <a:rPr lang="sl-SI" dirty="0" smtClean="0"/>
              <a:t> im Januar </a:t>
            </a:r>
            <a:r>
              <a:rPr lang="sl-SI" dirty="0" err="1" smtClean="0"/>
              <a:t>nach</a:t>
            </a:r>
            <a:r>
              <a:rPr lang="sl-SI" dirty="0" smtClean="0"/>
              <a:t> London </a:t>
            </a:r>
            <a:r>
              <a:rPr lang="sl-SI" dirty="0" err="1" smtClean="0">
                <a:solidFill>
                  <a:srgbClr val="0070C0"/>
                </a:solidFill>
              </a:rPr>
              <a:t>geflogen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 smtClean="0"/>
              <a:t>RAZLAGA:</a:t>
            </a:r>
          </a:p>
          <a:p>
            <a:pPr>
              <a:buFontTx/>
              <a:buChar char="-"/>
            </a:pPr>
            <a:r>
              <a:rPr lang="sl-SI" dirty="0" smtClean="0"/>
              <a:t>Pomožni glagol stoji na </a:t>
            </a:r>
            <a:r>
              <a:rPr lang="sl-SI" dirty="0" smtClean="0">
                <a:solidFill>
                  <a:srgbClr val="FF0000"/>
                </a:solidFill>
              </a:rPr>
              <a:t>2. mestu </a:t>
            </a:r>
            <a:r>
              <a:rPr lang="sl-SI" dirty="0" smtClean="0"/>
              <a:t>in je spregan glede na osebo.</a:t>
            </a:r>
          </a:p>
          <a:p>
            <a:pPr>
              <a:buFontTx/>
              <a:buChar char="-"/>
            </a:pPr>
            <a:r>
              <a:rPr lang="sl-SI" dirty="0" smtClean="0"/>
              <a:t>Pretekli deležnik stoji na </a:t>
            </a:r>
            <a:r>
              <a:rPr lang="sl-SI" dirty="0" smtClean="0">
                <a:solidFill>
                  <a:srgbClr val="0070C0"/>
                </a:solidFill>
              </a:rPr>
              <a:t>koncu</a:t>
            </a:r>
            <a:r>
              <a:rPr lang="sl-SI" dirty="0" smtClean="0"/>
              <a:t> in je vedno enak, ne glede na osebo.</a:t>
            </a:r>
          </a:p>
          <a:p>
            <a:pPr>
              <a:buFontTx/>
              <a:buChar char="-"/>
            </a:pP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VRSTNI RED V POVEDI</a:t>
            </a:r>
            <a:endParaRPr lang="sl-S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755576" y="2132856"/>
            <a:ext cx="7931224" cy="3993307"/>
          </a:xfrm>
        </p:spPr>
        <p:txBody>
          <a:bodyPr/>
          <a:lstStyle/>
          <a:p>
            <a:pPr>
              <a:buNone/>
            </a:pPr>
            <a:r>
              <a:rPr lang="sl-SI" dirty="0" err="1" smtClean="0"/>
              <a:t>Perfekt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Pogovorna nemščina, vsakdanje situacije, je bolj neformalen</a:t>
            </a:r>
          </a:p>
          <a:p>
            <a:pPr>
              <a:buFontTx/>
              <a:buChar char="-"/>
            </a:pPr>
            <a:endParaRPr lang="sl-SI" dirty="0"/>
          </a:p>
          <a:p>
            <a:pPr>
              <a:buNone/>
            </a:pPr>
            <a:r>
              <a:rPr lang="sl-SI" dirty="0" err="1" smtClean="0"/>
              <a:t>Präteritum</a:t>
            </a:r>
            <a:r>
              <a:rPr lang="sl-SI" dirty="0" smtClean="0"/>
              <a:t> (učili se ga bomo kasneje)</a:t>
            </a:r>
          </a:p>
          <a:p>
            <a:pPr>
              <a:buNone/>
            </a:pPr>
            <a:r>
              <a:rPr lang="sl-SI" dirty="0" smtClean="0"/>
              <a:t>- V formalnih oblikah, pisani besedi, knjigah, časopisih, formalnih pismih, …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RABA</a:t>
            </a:r>
            <a:br>
              <a:rPr lang="sl-SI" dirty="0" smtClean="0"/>
            </a:br>
            <a:r>
              <a:rPr lang="sl-SI" dirty="0" smtClean="0"/>
              <a:t>Kdaj uporabimo </a:t>
            </a:r>
            <a:r>
              <a:rPr lang="sl-SI" dirty="0" err="1" smtClean="0"/>
              <a:t>Perfekt</a:t>
            </a:r>
            <a:r>
              <a:rPr lang="sl-SI" dirty="0" smtClean="0"/>
              <a:t> in kdaj </a:t>
            </a:r>
            <a:r>
              <a:rPr lang="sl-SI" dirty="0" err="1" smtClean="0"/>
              <a:t>Präteritum</a:t>
            </a:r>
            <a:r>
              <a:rPr lang="sl-SI" dirty="0" smtClean="0"/>
              <a:t>?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dirty="0" smtClean="0"/>
              <a:t>1. </a:t>
            </a:r>
            <a:r>
              <a:rPr lang="sl-SI" dirty="0" err="1" smtClean="0"/>
              <a:t>Perfekt</a:t>
            </a:r>
            <a:r>
              <a:rPr lang="sl-SI" dirty="0" smtClean="0"/>
              <a:t> je sestavljen iz dveh delov:</a:t>
            </a:r>
          </a:p>
          <a:p>
            <a:pPr>
              <a:buNone/>
            </a:pPr>
            <a:r>
              <a:rPr lang="sl-SI" dirty="0" smtClean="0">
                <a:solidFill>
                  <a:srgbClr val="FF0000"/>
                </a:solidFill>
              </a:rPr>
              <a:t>POMOŽNI GLAGOL </a:t>
            </a:r>
            <a:r>
              <a:rPr lang="sl-SI" dirty="0" smtClean="0"/>
              <a:t>+ </a:t>
            </a:r>
            <a:r>
              <a:rPr lang="sl-SI" dirty="0" smtClean="0">
                <a:solidFill>
                  <a:schemeClr val="tx2"/>
                </a:solidFill>
              </a:rPr>
              <a:t>PRETEKLI DELEŽNIK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 smtClean="0"/>
              <a:t>2. POMOŽNA GLAGOLA STA: </a:t>
            </a:r>
            <a:r>
              <a:rPr lang="sl-SI" dirty="0" err="1" smtClean="0">
                <a:solidFill>
                  <a:srgbClr val="FF0000"/>
                </a:solidFill>
              </a:rPr>
              <a:t>sein</a:t>
            </a:r>
            <a:r>
              <a:rPr lang="sl-SI" dirty="0" smtClean="0"/>
              <a:t> (biti) in </a:t>
            </a:r>
            <a:r>
              <a:rPr lang="sl-SI" dirty="0" err="1" smtClean="0">
                <a:solidFill>
                  <a:srgbClr val="FF0000"/>
                </a:solidFill>
              </a:rPr>
              <a:t>haben</a:t>
            </a:r>
            <a:r>
              <a:rPr lang="sl-SI" dirty="0" smtClean="0"/>
              <a:t> (imeti) Kdaj uporabimo enega in kdaj drugega je razloženo v nadaljevanju.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3. </a:t>
            </a:r>
            <a:r>
              <a:rPr lang="sl-SI" dirty="0" smtClean="0">
                <a:solidFill>
                  <a:schemeClr val="tx2"/>
                </a:solidFill>
              </a:rPr>
              <a:t>PRETEKLI DELEŽNIK </a:t>
            </a:r>
            <a:r>
              <a:rPr lang="sl-SI" dirty="0" smtClean="0"/>
              <a:t>je lahko tvorjen pravilno ali pa je nepravilen.</a:t>
            </a:r>
          </a:p>
          <a:p>
            <a:pPr>
              <a:buNone/>
            </a:pP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TVORJENJE</a:t>
            </a: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dirty="0" err="1" smtClean="0"/>
              <a:t>Sein</a:t>
            </a:r>
            <a:r>
              <a:rPr lang="sl-SI" dirty="0" smtClean="0"/>
              <a:t> in </a:t>
            </a:r>
            <a:r>
              <a:rPr lang="sl-SI" dirty="0" err="1" smtClean="0"/>
              <a:t>haben</a:t>
            </a:r>
            <a:r>
              <a:rPr lang="sl-SI" dirty="0" smtClean="0"/>
              <a:t> že znamo spregati.</a:t>
            </a:r>
          </a:p>
          <a:p>
            <a:pPr>
              <a:buNone/>
            </a:pPr>
            <a:r>
              <a:rPr lang="sl-SI" dirty="0" err="1" smtClean="0"/>
              <a:t>Sein</a:t>
            </a:r>
            <a:r>
              <a:rPr lang="sl-SI" dirty="0" smtClean="0"/>
              <a:t>: </a:t>
            </a:r>
            <a:r>
              <a:rPr lang="sl-SI" dirty="0" err="1" smtClean="0">
                <a:solidFill>
                  <a:srgbClr val="00B050"/>
                </a:solidFill>
              </a:rPr>
              <a:t>bin</a:t>
            </a:r>
            <a:r>
              <a:rPr lang="sl-SI" dirty="0" smtClean="0">
                <a:solidFill>
                  <a:srgbClr val="00B050"/>
                </a:solidFill>
              </a:rPr>
              <a:t>, </a:t>
            </a:r>
            <a:r>
              <a:rPr lang="sl-SI" dirty="0" err="1" smtClean="0">
                <a:solidFill>
                  <a:srgbClr val="00B050"/>
                </a:solidFill>
              </a:rPr>
              <a:t>bist</a:t>
            </a:r>
            <a:r>
              <a:rPr lang="sl-SI" dirty="0" smtClean="0">
                <a:solidFill>
                  <a:srgbClr val="00B050"/>
                </a:solidFill>
              </a:rPr>
              <a:t>, </a:t>
            </a:r>
            <a:r>
              <a:rPr lang="sl-SI" dirty="0" err="1" smtClean="0">
                <a:solidFill>
                  <a:srgbClr val="00B050"/>
                </a:solidFill>
              </a:rPr>
              <a:t>ist</a:t>
            </a:r>
            <a:r>
              <a:rPr lang="sl-SI" dirty="0" smtClean="0">
                <a:solidFill>
                  <a:srgbClr val="00B050"/>
                </a:solidFill>
              </a:rPr>
              <a:t>, </a:t>
            </a:r>
            <a:r>
              <a:rPr lang="sl-SI" dirty="0" err="1" smtClean="0">
                <a:solidFill>
                  <a:srgbClr val="00B050"/>
                </a:solidFill>
              </a:rPr>
              <a:t>sind</a:t>
            </a:r>
            <a:r>
              <a:rPr lang="sl-SI" dirty="0" smtClean="0">
                <a:solidFill>
                  <a:srgbClr val="00B050"/>
                </a:solidFill>
              </a:rPr>
              <a:t>, </a:t>
            </a:r>
            <a:r>
              <a:rPr lang="sl-SI" dirty="0" err="1" smtClean="0">
                <a:solidFill>
                  <a:srgbClr val="00B050"/>
                </a:solidFill>
              </a:rPr>
              <a:t>seid</a:t>
            </a:r>
            <a:r>
              <a:rPr lang="sl-SI" dirty="0" smtClean="0">
                <a:solidFill>
                  <a:srgbClr val="00B050"/>
                </a:solidFill>
              </a:rPr>
              <a:t>, </a:t>
            </a:r>
            <a:r>
              <a:rPr lang="sl-SI" dirty="0" err="1" smtClean="0">
                <a:solidFill>
                  <a:srgbClr val="00B050"/>
                </a:solidFill>
              </a:rPr>
              <a:t>sind</a:t>
            </a:r>
            <a:endParaRPr lang="sl-SI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sl-SI" dirty="0" err="1" smtClean="0"/>
              <a:t>Haben</a:t>
            </a:r>
            <a:r>
              <a:rPr lang="sl-SI" dirty="0" smtClean="0">
                <a:solidFill>
                  <a:srgbClr val="00B050"/>
                </a:solidFill>
              </a:rPr>
              <a:t>: </a:t>
            </a:r>
            <a:r>
              <a:rPr lang="sl-SI" dirty="0" err="1" smtClean="0">
                <a:solidFill>
                  <a:srgbClr val="00B050"/>
                </a:solidFill>
              </a:rPr>
              <a:t>habe</a:t>
            </a:r>
            <a:r>
              <a:rPr lang="sl-SI" dirty="0" smtClean="0">
                <a:solidFill>
                  <a:srgbClr val="00B050"/>
                </a:solidFill>
              </a:rPr>
              <a:t>, </a:t>
            </a:r>
            <a:r>
              <a:rPr lang="sl-SI" dirty="0" err="1" smtClean="0">
                <a:solidFill>
                  <a:srgbClr val="00B050"/>
                </a:solidFill>
              </a:rPr>
              <a:t>hast</a:t>
            </a:r>
            <a:r>
              <a:rPr lang="sl-SI" dirty="0" smtClean="0">
                <a:solidFill>
                  <a:srgbClr val="00B050"/>
                </a:solidFill>
              </a:rPr>
              <a:t>, </a:t>
            </a:r>
            <a:r>
              <a:rPr lang="sl-SI" dirty="0" err="1" smtClean="0">
                <a:solidFill>
                  <a:srgbClr val="00B050"/>
                </a:solidFill>
              </a:rPr>
              <a:t>hat</a:t>
            </a:r>
            <a:r>
              <a:rPr lang="sl-SI" dirty="0" smtClean="0">
                <a:solidFill>
                  <a:srgbClr val="00B050"/>
                </a:solidFill>
              </a:rPr>
              <a:t>, </a:t>
            </a:r>
            <a:r>
              <a:rPr lang="sl-SI" dirty="0" err="1" smtClean="0">
                <a:solidFill>
                  <a:srgbClr val="00B050"/>
                </a:solidFill>
              </a:rPr>
              <a:t>haben</a:t>
            </a:r>
            <a:r>
              <a:rPr lang="sl-SI" dirty="0" smtClean="0">
                <a:solidFill>
                  <a:srgbClr val="00B050"/>
                </a:solidFill>
              </a:rPr>
              <a:t>, </a:t>
            </a:r>
            <a:r>
              <a:rPr lang="sl-SI" dirty="0" err="1" smtClean="0">
                <a:solidFill>
                  <a:srgbClr val="00B050"/>
                </a:solidFill>
              </a:rPr>
              <a:t>habt</a:t>
            </a:r>
            <a:r>
              <a:rPr lang="sl-SI" dirty="0" smtClean="0">
                <a:solidFill>
                  <a:srgbClr val="00B050"/>
                </a:solidFill>
              </a:rPr>
              <a:t>, </a:t>
            </a:r>
            <a:r>
              <a:rPr lang="sl-SI" dirty="0" err="1" smtClean="0">
                <a:solidFill>
                  <a:srgbClr val="00B050"/>
                </a:solidFill>
              </a:rPr>
              <a:t>haben</a:t>
            </a:r>
            <a:endParaRPr lang="sl-SI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sl-SI" dirty="0" smtClean="0"/>
              <a:t>Kdaj uporabimo </a:t>
            </a:r>
            <a:r>
              <a:rPr lang="sl-SI" dirty="0" err="1" smtClean="0">
                <a:solidFill>
                  <a:srgbClr val="FF0000"/>
                </a:solidFill>
              </a:rPr>
              <a:t>sein</a:t>
            </a:r>
            <a:r>
              <a:rPr lang="sl-SI" dirty="0" smtClean="0"/>
              <a:t>?</a:t>
            </a:r>
          </a:p>
          <a:p>
            <a:pPr>
              <a:buFontTx/>
              <a:buChar char="-"/>
            </a:pPr>
            <a:r>
              <a:rPr lang="sl-SI" dirty="0" smtClean="0"/>
              <a:t>glagoli, ki opisujejo neko premikanje, gibanje od točke A do točke B: </a:t>
            </a:r>
            <a:r>
              <a:rPr lang="sl-SI" dirty="0" err="1" smtClean="0">
                <a:solidFill>
                  <a:srgbClr val="FF0000"/>
                </a:solidFill>
              </a:rPr>
              <a:t>gehen</a:t>
            </a:r>
            <a:r>
              <a:rPr lang="sl-SI" dirty="0" smtClean="0">
                <a:solidFill>
                  <a:srgbClr val="FF0000"/>
                </a:solidFill>
              </a:rPr>
              <a:t>, </a:t>
            </a:r>
            <a:r>
              <a:rPr lang="sl-SI" dirty="0" err="1" smtClean="0">
                <a:solidFill>
                  <a:srgbClr val="FF0000"/>
                </a:solidFill>
              </a:rPr>
              <a:t>kommen</a:t>
            </a:r>
            <a:r>
              <a:rPr lang="sl-SI" dirty="0" smtClean="0">
                <a:solidFill>
                  <a:srgbClr val="FF0000"/>
                </a:solidFill>
              </a:rPr>
              <a:t>, </a:t>
            </a:r>
            <a:r>
              <a:rPr lang="sl-SI" dirty="0" err="1" smtClean="0">
                <a:solidFill>
                  <a:srgbClr val="FF0000"/>
                </a:solidFill>
              </a:rPr>
              <a:t>fliegen</a:t>
            </a:r>
            <a:r>
              <a:rPr lang="sl-SI" dirty="0" smtClean="0">
                <a:solidFill>
                  <a:srgbClr val="FF0000"/>
                </a:solidFill>
              </a:rPr>
              <a:t>, </a:t>
            </a:r>
            <a:r>
              <a:rPr lang="sl-SI" dirty="0" err="1" smtClean="0">
                <a:solidFill>
                  <a:srgbClr val="FF0000"/>
                </a:solidFill>
              </a:rPr>
              <a:t>laufen</a:t>
            </a:r>
            <a:r>
              <a:rPr lang="sl-SI" dirty="0" smtClean="0">
                <a:solidFill>
                  <a:srgbClr val="FF0000"/>
                </a:solidFill>
              </a:rPr>
              <a:t>, </a:t>
            </a:r>
            <a:r>
              <a:rPr lang="sl-SI" dirty="0" err="1" smtClean="0">
                <a:solidFill>
                  <a:srgbClr val="FF0000"/>
                </a:solidFill>
              </a:rPr>
              <a:t>fahren</a:t>
            </a:r>
            <a:r>
              <a:rPr lang="sl-SI" dirty="0" smtClean="0">
                <a:solidFill>
                  <a:srgbClr val="FF0000"/>
                </a:solidFill>
              </a:rPr>
              <a:t>, </a:t>
            </a:r>
            <a:r>
              <a:rPr lang="sl-SI" dirty="0" smtClean="0"/>
              <a:t>…</a:t>
            </a:r>
          </a:p>
          <a:p>
            <a:pPr>
              <a:buFontTx/>
              <a:buChar char="-"/>
            </a:pPr>
            <a:r>
              <a:rPr lang="sl-SI" dirty="0" smtClean="0"/>
              <a:t>glagoli, ki izražajo stanje/spremembo stanja: </a:t>
            </a:r>
            <a:r>
              <a:rPr lang="sl-SI" dirty="0" err="1" smtClean="0">
                <a:solidFill>
                  <a:srgbClr val="FF0000"/>
                </a:solidFill>
              </a:rPr>
              <a:t>bleiben</a:t>
            </a:r>
            <a:r>
              <a:rPr lang="sl-SI" dirty="0" smtClean="0">
                <a:solidFill>
                  <a:srgbClr val="FF0000"/>
                </a:solidFill>
              </a:rPr>
              <a:t>, </a:t>
            </a:r>
            <a:r>
              <a:rPr lang="sl-SI" dirty="0" err="1" smtClean="0">
                <a:solidFill>
                  <a:srgbClr val="FF0000"/>
                </a:solidFill>
              </a:rPr>
              <a:t>sein</a:t>
            </a:r>
            <a:r>
              <a:rPr lang="sl-SI" dirty="0" smtClean="0">
                <a:solidFill>
                  <a:srgbClr val="FF0000"/>
                </a:solidFill>
              </a:rPr>
              <a:t>, </a:t>
            </a:r>
            <a:r>
              <a:rPr lang="sl-SI" dirty="0" err="1" smtClean="0">
                <a:solidFill>
                  <a:srgbClr val="FF0000"/>
                </a:solidFill>
              </a:rPr>
              <a:t>werden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SEIN </a:t>
            </a:r>
            <a:r>
              <a:rPr lang="sl-SI" dirty="0" smtClean="0"/>
              <a:t>ALI</a:t>
            </a:r>
            <a:r>
              <a:rPr lang="sl-SI" dirty="0" smtClean="0">
                <a:solidFill>
                  <a:srgbClr val="FF0000"/>
                </a:solidFill>
              </a:rPr>
              <a:t> HABEN (1. DEL)</a:t>
            </a:r>
            <a:endParaRPr lang="sl-SI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Kdaj uporabimo </a:t>
            </a:r>
            <a:r>
              <a:rPr lang="sl-SI" dirty="0" err="1" smtClean="0">
                <a:solidFill>
                  <a:srgbClr val="FF0000"/>
                </a:solidFill>
              </a:rPr>
              <a:t>haben</a:t>
            </a:r>
            <a:r>
              <a:rPr lang="sl-SI" dirty="0" smtClean="0"/>
              <a:t>?</a:t>
            </a:r>
          </a:p>
          <a:p>
            <a:pPr>
              <a:buFontTx/>
              <a:buChar char="-"/>
            </a:pPr>
            <a:r>
              <a:rPr lang="sl-SI" u="sng" dirty="0" smtClean="0"/>
              <a:t>Vsi ostali glagoli </a:t>
            </a:r>
            <a:r>
              <a:rPr lang="sl-SI" dirty="0" smtClean="0"/>
              <a:t>oz. glagoli, ki imajo ob sebi predmet v tožilniku (torej se lahko vprašate KOGA ali KAJ?) oz. prehodni glagoli:</a:t>
            </a:r>
          </a:p>
          <a:p>
            <a:pPr>
              <a:buFontTx/>
              <a:buChar char="-"/>
            </a:pPr>
            <a:r>
              <a:rPr lang="sl-SI" dirty="0" smtClean="0"/>
              <a:t>(koga ali kaj) vidim, imam, iščem, gledam, delam, …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To pomeni:</a:t>
            </a:r>
          </a:p>
          <a:p>
            <a:pPr>
              <a:buFontTx/>
              <a:buChar char="-"/>
            </a:pPr>
            <a:r>
              <a:rPr lang="sl-SI" dirty="0" smtClean="0"/>
              <a:t>Glagol </a:t>
            </a:r>
            <a:r>
              <a:rPr lang="sl-SI" dirty="0" err="1" smtClean="0">
                <a:solidFill>
                  <a:srgbClr val="FF0000"/>
                </a:solidFill>
              </a:rPr>
              <a:t>gehen</a:t>
            </a:r>
            <a:r>
              <a:rPr lang="sl-SI" dirty="0"/>
              <a:t> </a:t>
            </a:r>
            <a:r>
              <a:rPr lang="sl-SI" dirty="0" smtClean="0"/>
              <a:t>(iti) je glagol premikanja in bomo </a:t>
            </a:r>
            <a:r>
              <a:rPr lang="sl-SI" dirty="0" err="1" smtClean="0"/>
              <a:t>Perfekt</a:t>
            </a:r>
            <a:r>
              <a:rPr lang="sl-SI" dirty="0" smtClean="0"/>
              <a:t> tvorili z </a:t>
            </a:r>
            <a:r>
              <a:rPr lang="sl-SI" dirty="0" smtClean="0">
                <a:solidFill>
                  <a:srgbClr val="FF0000"/>
                </a:solidFill>
              </a:rPr>
              <a:t>SEIN</a:t>
            </a:r>
          </a:p>
          <a:p>
            <a:pPr>
              <a:buFontTx/>
              <a:buChar char="-"/>
            </a:pPr>
            <a:r>
              <a:rPr lang="sl-SI" dirty="0" smtClean="0"/>
              <a:t>Glagol </a:t>
            </a:r>
            <a:r>
              <a:rPr lang="sl-SI" dirty="0" err="1" smtClean="0">
                <a:solidFill>
                  <a:srgbClr val="FF0000"/>
                </a:solidFill>
              </a:rPr>
              <a:t>machen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smtClean="0"/>
              <a:t>(delati) pa je prehoden glagol in ima ob sebi lahko predmet v 4. sklonu (koga ali kaj delam?) in bomo </a:t>
            </a:r>
            <a:r>
              <a:rPr lang="sl-SI" dirty="0" err="1" smtClean="0"/>
              <a:t>Perfekt</a:t>
            </a:r>
            <a:r>
              <a:rPr lang="sl-SI" dirty="0" smtClean="0"/>
              <a:t> tvorili s </a:t>
            </a:r>
            <a:r>
              <a:rPr lang="sl-SI" dirty="0" err="1" smtClean="0">
                <a:solidFill>
                  <a:srgbClr val="FF0000"/>
                </a:solidFill>
              </a:rPr>
              <a:t>haben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1. Sedaj pa moramo še ugotoviti, kako narediti pretekli deležnik.</a:t>
            </a:r>
          </a:p>
          <a:p>
            <a:pPr>
              <a:buNone/>
            </a:pPr>
            <a:r>
              <a:rPr lang="sl-SI" dirty="0" smtClean="0"/>
              <a:t>2. Ločimo </a:t>
            </a:r>
            <a:r>
              <a:rPr lang="sl-SI" dirty="0" smtClean="0">
                <a:solidFill>
                  <a:schemeClr val="tx2"/>
                </a:solidFill>
              </a:rPr>
              <a:t>pravilne glagole </a:t>
            </a:r>
            <a:r>
              <a:rPr lang="sl-SI" dirty="0" smtClean="0"/>
              <a:t>(pravilno tvorjenje) in </a:t>
            </a:r>
            <a:r>
              <a:rPr lang="sl-SI" dirty="0" smtClean="0">
                <a:solidFill>
                  <a:schemeClr val="tx2"/>
                </a:solidFill>
              </a:rPr>
              <a:t>nepravilne glagole </a:t>
            </a:r>
            <a:r>
              <a:rPr lang="sl-SI" dirty="0" smtClean="0"/>
              <a:t>(str. 137 v učbeniku). Tako kot pri angleščini se bomo morali nepravilne oblike naučiti.</a:t>
            </a:r>
          </a:p>
          <a:p>
            <a:pPr>
              <a:buNone/>
            </a:pP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tx2"/>
                </a:solidFill>
              </a:rPr>
              <a:t>PRETEKLI DELEŽNIK (2. DEL)</a:t>
            </a:r>
            <a:endParaRPr lang="sl-SI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l-SI" dirty="0" smtClean="0"/>
              <a:t>Vzemimo glagol: </a:t>
            </a:r>
            <a:r>
              <a:rPr lang="sl-SI" dirty="0" err="1" smtClean="0"/>
              <a:t>machen</a:t>
            </a:r>
            <a:endParaRPr lang="sl-SI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 smtClean="0"/>
              <a:t>		</a:t>
            </a:r>
            <a:r>
              <a:rPr lang="sl-SI" dirty="0" smtClean="0">
                <a:solidFill>
                  <a:schemeClr val="tx2"/>
                </a:solidFill>
              </a:rPr>
              <a:t>ge</a:t>
            </a:r>
            <a:r>
              <a:rPr lang="sl-SI" dirty="0" smtClean="0"/>
              <a:t>-</a:t>
            </a:r>
            <a:r>
              <a:rPr lang="sl-SI" dirty="0" err="1" smtClean="0"/>
              <a:t>mach</a:t>
            </a:r>
            <a:r>
              <a:rPr lang="sl-SI" dirty="0" smtClean="0"/>
              <a:t>-</a:t>
            </a:r>
            <a:r>
              <a:rPr lang="sl-SI" dirty="0" smtClean="0">
                <a:solidFill>
                  <a:schemeClr val="tx2"/>
                </a:solidFill>
              </a:rPr>
              <a:t>t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 smtClean="0"/>
              <a:t>Pravilni glagoli dobijo predpono </a:t>
            </a:r>
            <a:r>
              <a:rPr lang="sl-SI" dirty="0" smtClean="0">
                <a:solidFill>
                  <a:schemeClr val="tx2"/>
                </a:solidFill>
              </a:rPr>
              <a:t>GE</a:t>
            </a:r>
            <a:r>
              <a:rPr lang="sl-SI" dirty="0" smtClean="0"/>
              <a:t>, </a:t>
            </a:r>
            <a:r>
              <a:rPr lang="sl-SI" dirty="0" smtClean="0">
                <a:solidFill>
                  <a:schemeClr val="tx2"/>
                </a:solidFill>
              </a:rPr>
              <a:t>osnovo </a:t>
            </a:r>
            <a:r>
              <a:rPr lang="sl-SI" dirty="0" smtClean="0"/>
              <a:t>ohranimo in dodamo končnico –</a:t>
            </a:r>
            <a:r>
              <a:rPr lang="sl-SI" dirty="0" smtClean="0">
                <a:solidFill>
                  <a:schemeClr val="tx2"/>
                </a:solidFill>
              </a:rPr>
              <a:t>T.</a:t>
            </a:r>
          </a:p>
          <a:p>
            <a:pPr>
              <a:buNone/>
            </a:pPr>
            <a:r>
              <a:rPr lang="sl-SI" dirty="0" smtClean="0">
                <a:solidFill>
                  <a:schemeClr val="tx2"/>
                </a:solidFill>
              </a:rPr>
              <a:t>Primer:</a:t>
            </a:r>
          </a:p>
          <a:p>
            <a:pPr>
              <a:buNone/>
            </a:pPr>
            <a:r>
              <a:rPr lang="sl-SI" dirty="0" err="1">
                <a:solidFill>
                  <a:schemeClr val="tx2"/>
                </a:solidFill>
              </a:rPr>
              <a:t>f</a:t>
            </a:r>
            <a:r>
              <a:rPr lang="sl-SI" dirty="0" err="1" smtClean="0">
                <a:solidFill>
                  <a:schemeClr val="tx2"/>
                </a:solidFill>
              </a:rPr>
              <a:t>ragen</a:t>
            </a:r>
            <a:r>
              <a:rPr lang="sl-SI" dirty="0" smtClean="0">
                <a:solidFill>
                  <a:schemeClr val="tx2"/>
                </a:solidFill>
              </a:rPr>
              <a:t>…….ge-</a:t>
            </a:r>
            <a:r>
              <a:rPr lang="sl-SI" dirty="0" err="1" smtClean="0">
                <a:solidFill>
                  <a:schemeClr val="tx2"/>
                </a:solidFill>
              </a:rPr>
              <a:t>frag</a:t>
            </a:r>
            <a:r>
              <a:rPr lang="sl-SI" dirty="0" smtClean="0">
                <a:solidFill>
                  <a:schemeClr val="tx2"/>
                </a:solidFill>
              </a:rPr>
              <a:t>-t</a:t>
            </a:r>
          </a:p>
          <a:p>
            <a:pPr>
              <a:buNone/>
            </a:pPr>
            <a:r>
              <a:rPr lang="sl-SI" dirty="0" err="1">
                <a:solidFill>
                  <a:schemeClr val="tx2"/>
                </a:solidFill>
              </a:rPr>
              <a:t>l</a:t>
            </a:r>
            <a:r>
              <a:rPr lang="sl-SI" dirty="0" err="1" smtClean="0">
                <a:solidFill>
                  <a:schemeClr val="tx2"/>
                </a:solidFill>
              </a:rPr>
              <a:t>ernen</a:t>
            </a:r>
            <a:r>
              <a:rPr lang="sl-SI" dirty="0" smtClean="0">
                <a:solidFill>
                  <a:schemeClr val="tx2"/>
                </a:solidFill>
              </a:rPr>
              <a:t>…..ge-</a:t>
            </a:r>
            <a:r>
              <a:rPr lang="sl-SI" dirty="0" err="1" smtClean="0">
                <a:solidFill>
                  <a:schemeClr val="tx2"/>
                </a:solidFill>
              </a:rPr>
              <a:t>lern</a:t>
            </a:r>
            <a:r>
              <a:rPr lang="sl-SI" dirty="0" smtClean="0">
                <a:solidFill>
                  <a:schemeClr val="tx2"/>
                </a:solidFill>
              </a:rPr>
              <a:t>-t</a:t>
            </a:r>
          </a:p>
          <a:p>
            <a:pPr>
              <a:buNone/>
            </a:pPr>
            <a:r>
              <a:rPr lang="sl-SI" dirty="0" err="1" smtClean="0">
                <a:solidFill>
                  <a:schemeClr val="tx2"/>
                </a:solidFill>
              </a:rPr>
              <a:t>leben</a:t>
            </a:r>
            <a:r>
              <a:rPr lang="sl-SI" dirty="0" smtClean="0">
                <a:solidFill>
                  <a:schemeClr val="tx2"/>
                </a:solidFill>
              </a:rPr>
              <a:t>……ge-</a:t>
            </a:r>
            <a:r>
              <a:rPr lang="sl-SI" dirty="0" err="1" smtClean="0">
                <a:solidFill>
                  <a:schemeClr val="tx2"/>
                </a:solidFill>
              </a:rPr>
              <a:t>leb</a:t>
            </a:r>
            <a:r>
              <a:rPr lang="sl-SI" dirty="0" smtClean="0">
                <a:solidFill>
                  <a:schemeClr val="tx2"/>
                </a:solidFill>
              </a:rPr>
              <a:t>-t</a:t>
            </a:r>
          </a:p>
          <a:p>
            <a:pPr>
              <a:buNone/>
            </a:pPr>
            <a:r>
              <a:rPr lang="sl-SI" dirty="0" err="1">
                <a:solidFill>
                  <a:schemeClr val="tx2"/>
                </a:solidFill>
              </a:rPr>
              <a:t>s</a:t>
            </a:r>
            <a:r>
              <a:rPr lang="sl-SI" dirty="0" err="1" smtClean="0">
                <a:solidFill>
                  <a:schemeClr val="tx2"/>
                </a:solidFill>
              </a:rPr>
              <a:t>uchen</a:t>
            </a:r>
            <a:r>
              <a:rPr lang="sl-SI" dirty="0" smtClean="0">
                <a:solidFill>
                  <a:schemeClr val="tx2"/>
                </a:solidFill>
              </a:rPr>
              <a:t> …..ge-</a:t>
            </a:r>
            <a:r>
              <a:rPr lang="sl-SI" dirty="0" err="1" smtClean="0">
                <a:solidFill>
                  <a:schemeClr val="tx2"/>
                </a:solidFill>
              </a:rPr>
              <a:t>such</a:t>
            </a:r>
            <a:r>
              <a:rPr lang="sl-SI" dirty="0" smtClean="0">
                <a:solidFill>
                  <a:schemeClr val="tx2"/>
                </a:solidFill>
              </a:rPr>
              <a:t>-t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tx2"/>
                </a:solidFill>
              </a:rPr>
              <a:t>PRAVILNI GLAGOLI</a:t>
            </a:r>
            <a:endParaRPr lang="sl-SI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sl-SI" dirty="0" smtClean="0">
                <a:solidFill>
                  <a:srgbClr val="FF0000"/>
                </a:solidFill>
              </a:rPr>
              <a:t>Oblike se je treba naučiti. Kateri glagoli so nepravilni? Tisti, ki niso pravilni. Torej če poznate nepravilne glagole, so vsi ostali pravilni. </a:t>
            </a:r>
          </a:p>
          <a:p>
            <a:pPr marL="514350" indent="-514350">
              <a:buAutoNum type="arabicPeriod"/>
            </a:pPr>
            <a:r>
              <a:rPr lang="sl-SI" dirty="0" smtClean="0"/>
              <a:t>Oblika: </a:t>
            </a:r>
            <a:r>
              <a:rPr lang="sl-SI" dirty="0" smtClean="0">
                <a:solidFill>
                  <a:schemeClr val="tx2"/>
                </a:solidFill>
              </a:rPr>
              <a:t>ge</a:t>
            </a:r>
            <a:r>
              <a:rPr lang="sl-SI" dirty="0" smtClean="0"/>
              <a:t>-osnova se spremeni-</a:t>
            </a:r>
            <a:r>
              <a:rPr lang="sl-SI" dirty="0" smtClean="0">
                <a:solidFill>
                  <a:schemeClr val="tx2"/>
                </a:solidFill>
              </a:rPr>
              <a:t>en</a:t>
            </a:r>
          </a:p>
          <a:p>
            <a:pPr marL="514350" indent="-514350">
              <a:buNone/>
            </a:pPr>
            <a:r>
              <a:rPr lang="sl-SI" dirty="0" smtClean="0">
                <a:solidFill>
                  <a:schemeClr val="tx2"/>
                </a:solidFill>
              </a:rPr>
              <a:t>PRIMER:</a:t>
            </a:r>
          </a:p>
          <a:p>
            <a:pPr marL="514350" indent="-514350">
              <a:buNone/>
            </a:pPr>
            <a:r>
              <a:rPr lang="sl-SI" dirty="0" err="1">
                <a:solidFill>
                  <a:schemeClr val="tx2"/>
                </a:solidFill>
              </a:rPr>
              <a:t>g</a:t>
            </a:r>
            <a:r>
              <a:rPr lang="sl-SI" dirty="0" err="1" smtClean="0">
                <a:solidFill>
                  <a:schemeClr val="tx2"/>
                </a:solidFill>
              </a:rPr>
              <a:t>ehen</a:t>
            </a:r>
            <a:r>
              <a:rPr lang="sl-SI" dirty="0" smtClean="0">
                <a:solidFill>
                  <a:schemeClr val="tx2"/>
                </a:solidFill>
              </a:rPr>
              <a:t>….ge-</a:t>
            </a:r>
            <a:r>
              <a:rPr lang="sl-SI" dirty="0" err="1" smtClean="0">
                <a:solidFill>
                  <a:schemeClr val="tx2"/>
                </a:solidFill>
              </a:rPr>
              <a:t>gang</a:t>
            </a:r>
            <a:r>
              <a:rPr lang="sl-SI" dirty="0" smtClean="0">
                <a:solidFill>
                  <a:schemeClr val="tx2"/>
                </a:solidFill>
              </a:rPr>
              <a:t>-en</a:t>
            </a:r>
          </a:p>
          <a:p>
            <a:pPr marL="514350" indent="-514350">
              <a:buNone/>
            </a:pPr>
            <a:r>
              <a:rPr lang="sl-SI" dirty="0" err="1">
                <a:solidFill>
                  <a:schemeClr val="tx2"/>
                </a:solidFill>
              </a:rPr>
              <a:t>t</a:t>
            </a:r>
            <a:r>
              <a:rPr lang="sl-SI" dirty="0" err="1" smtClean="0">
                <a:solidFill>
                  <a:schemeClr val="tx2"/>
                </a:solidFill>
              </a:rPr>
              <a:t>rinken</a:t>
            </a:r>
            <a:r>
              <a:rPr lang="sl-SI" dirty="0" smtClean="0">
                <a:solidFill>
                  <a:schemeClr val="tx2"/>
                </a:solidFill>
              </a:rPr>
              <a:t> ….ge-</a:t>
            </a:r>
            <a:r>
              <a:rPr lang="sl-SI" dirty="0" err="1" smtClean="0">
                <a:solidFill>
                  <a:schemeClr val="tx2"/>
                </a:solidFill>
              </a:rPr>
              <a:t>trunk</a:t>
            </a:r>
            <a:r>
              <a:rPr lang="sl-SI" dirty="0" smtClean="0">
                <a:solidFill>
                  <a:schemeClr val="tx2"/>
                </a:solidFill>
              </a:rPr>
              <a:t>-en</a:t>
            </a:r>
          </a:p>
          <a:p>
            <a:pPr marL="514350" indent="-514350">
              <a:buNone/>
            </a:pPr>
            <a:endParaRPr lang="sl-SI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sl-SI" dirty="0" smtClean="0"/>
              <a:t>3. Glagoli, ki se končujejo na –</a:t>
            </a:r>
            <a:r>
              <a:rPr lang="sl-SI" dirty="0" err="1" smtClean="0">
                <a:solidFill>
                  <a:schemeClr val="tx2"/>
                </a:solidFill>
              </a:rPr>
              <a:t>ieren</a:t>
            </a:r>
            <a:r>
              <a:rPr lang="sl-SI" dirty="0" smtClean="0"/>
              <a:t> pa tvorijo pretekli deležnik takole:</a:t>
            </a:r>
          </a:p>
          <a:p>
            <a:pPr marL="514350" indent="-514350">
              <a:buNone/>
            </a:pPr>
            <a:endParaRPr lang="sl-SI" dirty="0" smtClean="0"/>
          </a:p>
          <a:p>
            <a:pPr marL="514350" indent="-514350">
              <a:buNone/>
            </a:pPr>
            <a:r>
              <a:rPr lang="sl-SI" dirty="0" err="1">
                <a:solidFill>
                  <a:schemeClr val="tx2"/>
                </a:solidFill>
              </a:rPr>
              <a:t>r</a:t>
            </a:r>
            <a:r>
              <a:rPr lang="sl-SI" dirty="0" err="1" smtClean="0">
                <a:solidFill>
                  <a:schemeClr val="tx2"/>
                </a:solidFill>
              </a:rPr>
              <a:t>eparieren</a:t>
            </a:r>
            <a:r>
              <a:rPr lang="sl-SI" dirty="0" smtClean="0">
                <a:solidFill>
                  <a:schemeClr val="tx2"/>
                </a:solidFill>
              </a:rPr>
              <a:t>….</a:t>
            </a:r>
            <a:r>
              <a:rPr lang="sl-SI" dirty="0" err="1" smtClean="0">
                <a:solidFill>
                  <a:schemeClr val="tx2"/>
                </a:solidFill>
              </a:rPr>
              <a:t>reparier</a:t>
            </a:r>
            <a:r>
              <a:rPr lang="sl-SI" dirty="0" smtClean="0">
                <a:solidFill>
                  <a:schemeClr val="tx2"/>
                </a:solidFill>
              </a:rPr>
              <a:t>-t </a:t>
            </a:r>
            <a:r>
              <a:rPr lang="sl-SI" dirty="0" smtClean="0"/>
              <a:t>(NIMAJO PREDPONE ge-)</a:t>
            </a:r>
          </a:p>
          <a:p>
            <a:pPr marL="514350" indent="-514350">
              <a:buNone/>
            </a:pPr>
            <a:endParaRPr lang="sl-SI" dirty="0" smtClean="0"/>
          </a:p>
          <a:p>
            <a:pPr marL="514350" indent="-514350">
              <a:buNone/>
            </a:pPr>
            <a:r>
              <a:rPr lang="sl-SI" dirty="0" smtClean="0"/>
              <a:t>4. Ločljivo sestavljeni glagoli: ge- se vrine med predpono in glagol:</a:t>
            </a:r>
          </a:p>
          <a:p>
            <a:pPr marL="514350" indent="-514350">
              <a:buNone/>
            </a:pPr>
            <a:endParaRPr lang="sl-SI" dirty="0" smtClean="0"/>
          </a:p>
          <a:p>
            <a:pPr marL="514350" indent="-514350">
              <a:buNone/>
            </a:pPr>
            <a:r>
              <a:rPr lang="sl-SI" dirty="0" err="1">
                <a:solidFill>
                  <a:schemeClr val="tx2"/>
                </a:solidFill>
              </a:rPr>
              <a:t>e</a:t>
            </a:r>
            <a:r>
              <a:rPr lang="sl-SI" dirty="0" err="1" smtClean="0">
                <a:solidFill>
                  <a:schemeClr val="tx2"/>
                </a:solidFill>
              </a:rPr>
              <a:t>inkaufen</a:t>
            </a:r>
            <a:r>
              <a:rPr lang="sl-SI" dirty="0" smtClean="0">
                <a:solidFill>
                  <a:schemeClr val="tx2"/>
                </a:solidFill>
              </a:rPr>
              <a:t>….</a:t>
            </a:r>
            <a:r>
              <a:rPr lang="sl-SI" dirty="0" err="1" smtClean="0">
                <a:solidFill>
                  <a:schemeClr val="tx2"/>
                </a:solidFill>
              </a:rPr>
              <a:t>ein</a:t>
            </a:r>
            <a:r>
              <a:rPr lang="sl-SI" dirty="0" smtClean="0">
                <a:solidFill>
                  <a:schemeClr val="tx2"/>
                </a:solidFill>
              </a:rPr>
              <a:t>-ge-</a:t>
            </a:r>
            <a:r>
              <a:rPr lang="sl-SI" dirty="0" err="1" smtClean="0">
                <a:solidFill>
                  <a:schemeClr val="tx2"/>
                </a:solidFill>
              </a:rPr>
              <a:t>kauft</a:t>
            </a:r>
            <a:r>
              <a:rPr lang="sl-SI" dirty="0" smtClean="0">
                <a:solidFill>
                  <a:schemeClr val="tx2"/>
                </a:solidFill>
              </a:rPr>
              <a:t>  </a:t>
            </a:r>
            <a:r>
              <a:rPr lang="sl-SI" dirty="0" smtClean="0"/>
              <a:t>(Glagol </a:t>
            </a:r>
            <a:r>
              <a:rPr lang="sl-SI" dirty="0" err="1" smtClean="0"/>
              <a:t>kaufen</a:t>
            </a:r>
            <a:r>
              <a:rPr lang="sl-SI" dirty="0" smtClean="0"/>
              <a:t> je v osnovi pravilen, zato ima končnico –t.)</a:t>
            </a:r>
          </a:p>
          <a:p>
            <a:pPr marL="514350" indent="-514350">
              <a:buNone/>
            </a:pPr>
            <a:endParaRPr lang="sl-SI" dirty="0" smtClean="0"/>
          </a:p>
          <a:p>
            <a:pPr marL="514350" indent="-514350">
              <a:buNone/>
            </a:pPr>
            <a:r>
              <a:rPr lang="sl-SI" dirty="0" err="1">
                <a:solidFill>
                  <a:schemeClr val="tx2"/>
                </a:solidFill>
              </a:rPr>
              <a:t>a</a:t>
            </a:r>
            <a:r>
              <a:rPr lang="sl-SI" dirty="0" err="1" smtClean="0">
                <a:solidFill>
                  <a:schemeClr val="tx2"/>
                </a:solidFill>
              </a:rPr>
              <a:t>ufstehen</a:t>
            </a:r>
            <a:r>
              <a:rPr lang="sl-SI" dirty="0" smtClean="0">
                <a:solidFill>
                  <a:schemeClr val="tx2"/>
                </a:solidFill>
              </a:rPr>
              <a:t>….</a:t>
            </a:r>
            <a:r>
              <a:rPr lang="sl-SI" dirty="0" err="1" smtClean="0">
                <a:solidFill>
                  <a:schemeClr val="tx2"/>
                </a:solidFill>
              </a:rPr>
              <a:t>auf</a:t>
            </a:r>
            <a:r>
              <a:rPr lang="sl-SI" dirty="0" smtClean="0">
                <a:solidFill>
                  <a:schemeClr val="tx2"/>
                </a:solidFill>
              </a:rPr>
              <a:t>-ge-</a:t>
            </a:r>
            <a:r>
              <a:rPr lang="sl-SI" dirty="0" err="1" smtClean="0">
                <a:solidFill>
                  <a:schemeClr val="tx2"/>
                </a:solidFill>
              </a:rPr>
              <a:t>standen</a:t>
            </a:r>
            <a:r>
              <a:rPr lang="sl-SI" dirty="0" smtClean="0">
                <a:solidFill>
                  <a:schemeClr val="tx2"/>
                </a:solidFill>
              </a:rPr>
              <a:t> </a:t>
            </a:r>
            <a:r>
              <a:rPr lang="sl-SI" dirty="0" smtClean="0"/>
              <a:t>(Glagol </a:t>
            </a:r>
            <a:r>
              <a:rPr lang="sl-SI" dirty="0" err="1" smtClean="0"/>
              <a:t>stehen</a:t>
            </a:r>
            <a:r>
              <a:rPr lang="sl-SI" dirty="0" smtClean="0"/>
              <a:t> je nepravilen, zato je tudi </a:t>
            </a:r>
            <a:r>
              <a:rPr lang="sl-SI" dirty="0" err="1" smtClean="0"/>
              <a:t>aufstehen</a:t>
            </a:r>
            <a:r>
              <a:rPr lang="sl-SI" dirty="0" smtClean="0"/>
              <a:t> nepravilen in ima spremembo v osnovi in končnico –en.)</a:t>
            </a:r>
          </a:p>
          <a:p>
            <a:pPr marL="514350" indent="-514350">
              <a:buNone/>
            </a:pP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tx2"/>
                </a:solidFill>
              </a:rPr>
              <a:t>NEPRAVILNI GLAGOLI</a:t>
            </a:r>
            <a:endParaRPr lang="sl-SI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PRIMERI (narejeni so za osebo </a:t>
            </a:r>
            <a:r>
              <a:rPr lang="sl-SI" dirty="0" err="1" smtClean="0"/>
              <a:t>ich</a:t>
            </a:r>
            <a:r>
              <a:rPr lang="sl-SI" dirty="0" smtClean="0"/>
              <a:t>)</a:t>
            </a:r>
          </a:p>
          <a:p>
            <a:pPr>
              <a:buFontTx/>
              <a:buChar char="-"/>
            </a:pPr>
            <a:r>
              <a:rPr lang="sl-SI" dirty="0" err="1"/>
              <a:t>b</a:t>
            </a:r>
            <a:r>
              <a:rPr lang="sl-SI" dirty="0" err="1" smtClean="0"/>
              <a:t>in</a:t>
            </a:r>
            <a:r>
              <a:rPr lang="sl-SI" dirty="0" smtClean="0"/>
              <a:t> </a:t>
            </a:r>
            <a:r>
              <a:rPr lang="sl-SI" dirty="0" err="1" smtClean="0"/>
              <a:t>gekommen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err="1"/>
              <a:t>b</a:t>
            </a:r>
            <a:r>
              <a:rPr lang="sl-SI" dirty="0" err="1" smtClean="0"/>
              <a:t>in</a:t>
            </a:r>
            <a:r>
              <a:rPr lang="sl-SI" dirty="0" smtClean="0"/>
              <a:t> </a:t>
            </a:r>
            <a:r>
              <a:rPr lang="sl-SI" dirty="0" err="1" smtClean="0"/>
              <a:t>gefahren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err="1"/>
              <a:t>b</a:t>
            </a:r>
            <a:r>
              <a:rPr lang="sl-SI" dirty="0" err="1" smtClean="0"/>
              <a:t>in</a:t>
            </a:r>
            <a:r>
              <a:rPr lang="sl-SI" dirty="0" smtClean="0"/>
              <a:t> </a:t>
            </a:r>
            <a:r>
              <a:rPr lang="sl-SI" dirty="0" err="1" smtClean="0"/>
              <a:t>geblieben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err="1"/>
              <a:t>h</a:t>
            </a:r>
            <a:r>
              <a:rPr lang="sl-SI" dirty="0" err="1" smtClean="0"/>
              <a:t>abe</a:t>
            </a:r>
            <a:r>
              <a:rPr lang="sl-SI" dirty="0" smtClean="0"/>
              <a:t> </a:t>
            </a:r>
            <a:r>
              <a:rPr lang="sl-SI" dirty="0" err="1" smtClean="0"/>
              <a:t>gegessen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err="1"/>
              <a:t>h</a:t>
            </a:r>
            <a:r>
              <a:rPr lang="sl-SI" dirty="0" err="1" smtClean="0"/>
              <a:t>abe</a:t>
            </a:r>
            <a:r>
              <a:rPr lang="sl-SI" dirty="0" smtClean="0"/>
              <a:t> </a:t>
            </a:r>
            <a:r>
              <a:rPr lang="sl-SI" dirty="0" err="1" smtClean="0"/>
              <a:t>gesagt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err="1"/>
              <a:t>h</a:t>
            </a:r>
            <a:r>
              <a:rPr lang="sl-SI" dirty="0" err="1" smtClean="0"/>
              <a:t>abe</a:t>
            </a:r>
            <a:r>
              <a:rPr lang="sl-SI" dirty="0" smtClean="0"/>
              <a:t> </a:t>
            </a:r>
            <a:r>
              <a:rPr lang="sl-SI" dirty="0" err="1" smtClean="0"/>
              <a:t>gekauft</a:t>
            </a:r>
            <a:endParaRPr lang="sl-SI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OBLIKE</a:t>
            </a:r>
            <a:endParaRPr lang="sl-S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ekanje">
  <a:themeElements>
    <a:clrScheme name="Stek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k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tek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</TotalTime>
  <Words>523</Words>
  <Application>Microsoft Office PowerPoint</Application>
  <PresentationFormat>Diaprojekcija na zaslonu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2" baseType="lpstr">
      <vt:lpstr>Stekanje</vt:lpstr>
      <vt:lpstr>PERFEKT</vt:lpstr>
      <vt:lpstr>TVORJENJE</vt:lpstr>
      <vt:lpstr>SEIN ALI HABEN (1. DEL)</vt:lpstr>
      <vt:lpstr>Diapozitiv 4</vt:lpstr>
      <vt:lpstr>Diapozitiv 5</vt:lpstr>
      <vt:lpstr>PRETEKLI DELEŽNIK (2. DEL)</vt:lpstr>
      <vt:lpstr>PRAVILNI GLAGOLI</vt:lpstr>
      <vt:lpstr>NEPRAVILNI GLAGOLI</vt:lpstr>
      <vt:lpstr>OBLIKE</vt:lpstr>
      <vt:lpstr>VRSTNI RED V POVEDI</vt:lpstr>
      <vt:lpstr>RABA Kdaj uporabimo Perfekt in kdaj Präteritum?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PERFEKT</dc:title>
  <dc:creator>Uporabnik</dc:creator>
  <cp:lastModifiedBy>Uporabnik</cp:lastModifiedBy>
  <cp:revision>5</cp:revision>
  <dcterms:created xsi:type="dcterms:W3CDTF">2020-03-17T10:16:15Z</dcterms:created>
  <dcterms:modified xsi:type="dcterms:W3CDTF">2020-03-17T10:51:01Z</dcterms:modified>
</cp:coreProperties>
</file>